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Albert Sans Medium"/>
      <p:regular r:id="rId49"/>
      <p:bold r:id="rId50"/>
      <p:italic r:id="rId51"/>
      <p:boldItalic r:id="rId52"/>
    </p:embeddedFont>
    <p:embeddedFont>
      <p:font typeface="Epilogue"/>
      <p:regular r:id="rId53"/>
      <p:bold r:id="rId54"/>
      <p:italic r:id="rId55"/>
      <p:boldItalic r:id="rId56"/>
    </p:embeddedFont>
    <p:embeddedFont>
      <p:font typeface="Albert Sans"/>
      <p:regular r:id="rId57"/>
      <p:bold r:id="rId58"/>
      <p:italic r:id="rId59"/>
      <p:boldItalic r:id="rId60"/>
    </p:embeddedFont>
    <p:embeddedFont>
      <p:font typeface="DM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AlbertSans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DMSans-bold.fntdata"/><Relationship Id="rId61" Type="http://schemas.openxmlformats.org/officeDocument/2006/relationships/font" Target="fonts/DMSans-regular.fntdata"/><Relationship Id="rId20" Type="http://schemas.openxmlformats.org/officeDocument/2006/relationships/slide" Target="slides/slide16.xml"/><Relationship Id="rId64" Type="http://schemas.openxmlformats.org/officeDocument/2006/relationships/font" Target="fonts/DMSans-boldItalic.fntdata"/><Relationship Id="rId63" Type="http://schemas.openxmlformats.org/officeDocument/2006/relationships/font" Target="fonts/DM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AlbertSans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AlbertSansMedium-italic.fntdata"/><Relationship Id="rId50" Type="http://schemas.openxmlformats.org/officeDocument/2006/relationships/font" Target="fonts/AlbertSansMedium-bold.fntdata"/><Relationship Id="rId53" Type="http://schemas.openxmlformats.org/officeDocument/2006/relationships/font" Target="fonts/Epilogue-regular.fntdata"/><Relationship Id="rId52" Type="http://schemas.openxmlformats.org/officeDocument/2006/relationships/font" Target="fonts/AlbertSansMedium-boldItalic.fntdata"/><Relationship Id="rId11" Type="http://schemas.openxmlformats.org/officeDocument/2006/relationships/slide" Target="slides/slide7.xml"/><Relationship Id="rId55" Type="http://schemas.openxmlformats.org/officeDocument/2006/relationships/font" Target="fonts/Epilogue-italic.fntdata"/><Relationship Id="rId10" Type="http://schemas.openxmlformats.org/officeDocument/2006/relationships/slide" Target="slides/slide6.xml"/><Relationship Id="rId54" Type="http://schemas.openxmlformats.org/officeDocument/2006/relationships/font" Target="fonts/Epilogue-bold.fntdata"/><Relationship Id="rId13" Type="http://schemas.openxmlformats.org/officeDocument/2006/relationships/slide" Target="slides/slide9.xml"/><Relationship Id="rId57" Type="http://schemas.openxmlformats.org/officeDocument/2006/relationships/font" Target="fonts/AlbertSans-regular.fntdata"/><Relationship Id="rId12" Type="http://schemas.openxmlformats.org/officeDocument/2006/relationships/slide" Target="slides/slide8.xml"/><Relationship Id="rId56" Type="http://schemas.openxmlformats.org/officeDocument/2006/relationships/font" Target="fonts/Epilogue-boldItalic.fntdata"/><Relationship Id="rId15" Type="http://schemas.openxmlformats.org/officeDocument/2006/relationships/slide" Target="slides/slide11.xml"/><Relationship Id="rId59" Type="http://schemas.openxmlformats.org/officeDocument/2006/relationships/font" Target="fonts/AlbertSans-italic.fntdata"/><Relationship Id="rId14" Type="http://schemas.openxmlformats.org/officeDocument/2006/relationships/slide" Target="slides/slide10.xml"/><Relationship Id="rId58" Type="http://schemas.openxmlformats.org/officeDocument/2006/relationships/font" Target="fonts/Albert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sciencecourse.org/lectures/" TargetMode="External"/><Relationship Id="rId3" Type="http://schemas.openxmlformats.org/officeDocument/2006/relationships/hyperlink" Target="https://ift6758.github.io/lectures.html" TargetMode="External"/><Relationship Id="rId4" Type="http://schemas.openxmlformats.org/officeDocument/2006/relationships/hyperlink" Target="https://github.com/jakevdp/PythonDataScienceHandbook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4d2dcb2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4d2dcb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https://www.datasciencecourse.org/lectures/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https://ift6758.github.io/lectures.html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https://github.com/jakevdp/PythonDataScienceHandbook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4049e16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4049e16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4049e16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4049e16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4049e16c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4049e16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4049e16c7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4049e16c7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4049e16c7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4049e16c7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4049e16c7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4049e16c7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4049e16c7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44049e16c7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4049e16c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4049e16c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4049e16c7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4049e16c7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4049e16c7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4049e16c7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b709099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b709099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4049e16c7_0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4049e16c7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4049e16c7_0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44049e16c7_0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4049e16c7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4049e16c7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4049e16c7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44049e16c7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4049e16c7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4049e16c7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4049e16c7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4049e16c7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4049e16c7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44049e16c7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4049e16c7_0_1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44049e16c7_0_1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4049e16c7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4049e16c7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44049e16c7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44049e16c7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a2c9785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a2c9785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4049e16c7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44049e16c7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44049e16c7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44049e16c7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4049e16c7_0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4049e16c7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44049e16c7_0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44049e16c7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3dd4e9cdd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43dd4e9cdd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4049e16c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44049e16c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44049e16c7_0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44049e16c7_0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4049e16c7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4049e16c7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4049e16c7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44049e16c7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44049e16c7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44049e16c7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3dd4e9cdd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3dd4e9cdd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4049e16c7_0_1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44049e16c7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4049e16c7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4049e16c7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44049e16c7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44049e16c7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42527a2d22_2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42527a2d22_2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774fbecd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774fbecd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3dd4e9cdd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3dd4e9cd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3dd4e9cd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3dd4e9cd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3dd4e9cdd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3dd4e9cdd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4049e16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4049e16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4049e16c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4049e16c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13" name="Google Shape;13;p2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1913450" y="1725850"/>
            <a:ext cx="5317200" cy="10794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1913450" y="2992875"/>
            <a:ext cx="53172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0" name="Google Shape;70;p11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71" name="Google Shape;71;p11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9620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3419275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79620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4" type="subTitle"/>
          </p:nvPr>
        </p:nvSpPr>
        <p:spPr>
          <a:xfrm>
            <a:off x="3419275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604235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604235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155265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8" type="title"/>
          </p:nvPr>
        </p:nvSpPr>
        <p:spPr>
          <a:xfrm>
            <a:off x="155265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4175725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4175725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679880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5" type="title"/>
          </p:nvPr>
        </p:nvSpPr>
        <p:spPr>
          <a:xfrm>
            <a:off x="679880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6" type="subTitle"/>
          </p:nvPr>
        </p:nvSpPr>
        <p:spPr>
          <a:xfrm>
            <a:off x="79620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7" type="subTitle"/>
          </p:nvPr>
        </p:nvSpPr>
        <p:spPr>
          <a:xfrm>
            <a:off x="3419275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8" type="subTitle"/>
          </p:nvPr>
        </p:nvSpPr>
        <p:spPr>
          <a:xfrm>
            <a:off x="604235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9" type="subTitle"/>
          </p:nvPr>
        </p:nvSpPr>
        <p:spPr>
          <a:xfrm>
            <a:off x="79620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0" type="subTitle"/>
          </p:nvPr>
        </p:nvSpPr>
        <p:spPr>
          <a:xfrm>
            <a:off x="3419275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1" type="subTitle"/>
          </p:nvPr>
        </p:nvSpPr>
        <p:spPr>
          <a:xfrm>
            <a:off x="604235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978120" y="3232050"/>
            <a:ext cx="3452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713175" y="1368750"/>
            <a:ext cx="7717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04" name="Google Shape;104;p15"/>
          <p:cNvGrpSpPr/>
          <p:nvPr/>
        </p:nvGrpSpPr>
        <p:grpSpPr>
          <a:xfrm>
            <a:off x="22564" y="-3"/>
            <a:ext cx="8719016" cy="5120941"/>
            <a:chOff x="22564" y="-3"/>
            <a:chExt cx="8719016" cy="5120941"/>
          </a:xfrm>
        </p:grpSpPr>
        <p:sp>
          <p:nvSpPr>
            <p:cNvPr id="105" name="Google Shape;105;p15"/>
            <p:cNvSpPr/>
            <p:nvPr/>
          </p:nvSpPr>
          <p:spPr>
            <a:xfrm>
              <a:off x="1437657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564" y="3786113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184820" y="-3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1005150" y="1021050"/>
            <a:ext cx="30750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1005150" y="3006175"/>
            <a:ext cx="3075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/>
          <p:nvPr>
            <p:ph idx="2" type="pic"/>
          </p:nvPr>
        </p:nvSpPr>
        <p:spPr>
          <a:xfrm>
            <a:off x="4353075" y="897225"/>
            <a:ext cx="3577200" cy="3349200"/>
          </a:xfrm>
          <a:prstGeom prst="rect">
            <a:avLst/>
          </a:prstGeom>
          <a:noFill/>
          <a:ln>
            <a:noFill/>
          </a:ln>
          <a:effectLst>
            <a:outerShdw rotWithShape="0" algn="bl" dir="7920000" dist="152400">
              <a:schemeClr val="dk1"/>
            </a:outerShdw>
          </a:effectLst>
        </p:spPr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1174875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5388434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5388434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91700" y="1201675"/>
            <a:ext cx="6709200" cy="22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962550" y="1324250"/>
            <a:ext cx="53727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403300" y="2308700"/>
            <a:ext cx="43374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403300" y="3913400"/>
            <a:ext cx="4337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" name="Google Shape;22;p3"/>
          <p:cNvGrpSpPr/>
          <p:nvPr/>
        </p:nvGrpSpPr>
        <p:grpSpPr>
          <a:xfrm>
            <a:off x="402430" y="39538"/>
            <a:ext cx="8349379" cy="5035943"/>
            <a:chOff x="402430" y="39538"/>
            <a:chExt cx="8349379" cy="5035943"/>
          </a:xfrm>
        </p:grpSpPr>
        <p:sp>
          <p:nvSpPr>
            <p:cNvPr id="23" name="Google Shape;23;p3"/>
            <p:cNvSpPr/>
            <p:nvPr/>
          </p:nvSpPr>
          <p:spPr>
            <a:xfrm>
              <a:off x="402430" y="44485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755293" y="395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441009" y="476468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4818095" y="2374645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1530800" y="2374662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3" type="subTitle"/>
          </p:nvPr>
        </p:nvSpPr>
        <p:spPr>
          <a:xfrm>
            <a:off x="1530805" y="1961700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4" type="subTitle"/>
          </p:nvPr>
        </p:nvSpPr>
        <p:spPr>
          <a:xfrm>
            <a:off x="4818095" y="1961688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2" type="subTitle"/>
          </p:nvPr>
        </p:nvSpPr>
        <p:spPr>
          <a:xfrm>
            <a:off x="10579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1592624" y="1672417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2" type="subTitle"/>
          </p:nvPr>
        </p:nvSpPr>
        <p:spPr>
          <a:xfrm>
            <a:off x="1592608" y="2842621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3" type="subTitle"/>
          </p:nvPr>
        </p:nvSpPr>
        <p:spPr>
          <a:xfrm>
            <a:off x="1592600" y="3944000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4" type="subTitle"/>
          </p:nvPr>
        </p:nvSpPr>
        <p:spPr>
          <a:xfrm>
            <a:off x="1592607" y="1310825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5" type="subTitle"/>
          </p:nvPr>
        </p:nvSpPr>
        <p:spPr>
          <a:xfrm>
            <a:off x="1592607" y="2481029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6" type="subTitle"/>
          </p:nvPr>
        </p:nvSpPr>
        <p:spPr>
          <a:xfrm>
            <a:off x="1592607" y="3582283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798406" y="539500"/>
            <a:ext cx="76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1517248" y="1917560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2" type="subTitle"/>
          </p:nvPr>
        </p:nvSpPr>
        <p:spPr>
          <a:xfrm>
            <a:off x="5152652" y="1917561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3" type="subTitle"/>
          </p:nvPr>
        </p:nvSpPr>
        <p:spPr>
          <a:xfrm>
            <a:off x="1517248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4" type="subTitle"/>
          </p:nvPr>
        </p:nvSpPr>
        <p:spPr>
          <a:xfrm>
            <a:off x="5152652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5" type="subTitle"/>
          </p:nvPr>
        </p:nvSpPr>
        <p:spPr>
          <a:xfrm>
            <a:off x="1517251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6" type="subTitle"/>
          </p:nvPr>
        </p:nvSpPr>
        <p:spPr>
          <a:xfrm>
            <a:off x="1517251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7" type="subTitle"/>
          </p:nvPr>
        </p:nvSpPr>
        <p:spPr>
          <a:xfrm>
            <a:off x="5152650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8" type="subTitle"/>
          </p:nvPr>
        </p:nvSpPr>
        <p:spPr>
          <a:xfrm>
            <a:off x="5152650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965245" y="2004954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2" type="subTitle"/>
          </p:nvPr>
        </p:nvSpPr>
        <p:spPr>
          <a:xfrm>
            <a:off x="3483434" y="2004955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965245" y="3655625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4" type="subTitle"/>
          </p:nvPr>
        </p:nvSpPr>
        <p:spPr>
          <a:xfrm>
            <a:off x="3483434" y="3655626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5" type="subTitle"/>
          </p:nvPr>
        </p:nvSpPr>
        <p:spPr>
          <a:xfrm>
            <a:off x="6003695" y="2004955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6" type="subTitle"/>
          </p:nvPr>
        </p:nvSpPr>
        <p:spPr>
          <a:xfrm>
            <a:off x="6003695" y="3655626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7" type="subTitle"/>
          </p:nvPr>
        </p:nvSpPr>
        <p:spPr>
          <a:xfrm>
            <a:off x="965251" y="14146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8" type="subTitle"/>
          </p:nvPr>
        </p:nvSpPr>
        <p:spPr>
          <a:xfrm>
            <a:off x="3485566" y="14146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9" type="subTitle"/>
          </p:nvPr>
        </p:nvSpPr>
        <p:spPr>
          <a:xfrm>
            <a:off x="6007955" y="14146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3" type="subTitle"/>
          </p:nvPr>
        </p:nvSpPr>
        <p:spPr>
          <a:xfrm>
            <a:off x="965251" y="3055576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4" type="subTitle"/>
          </p:nvPr>
        </p:nvSpPr>
        <p:spPr>
          <a:xfrm>
            <a:off x="3485565" y="3055577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5" type="subTitle"/>
          </p:nvPr>
        </p:nvSpPr>
        <p:spPr>
          <a:xfrm>
            <a:off x="6007952" y="3055577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hasCustomPrompt="1" type="title"/>
          </p:nvPr>
        </p:nvSpPr>
        <p:spPr>
          <a:xfrm>
            <a:off x="2310400" y="61162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2310400" y="1452946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hasCustomPrompt="1" idx="2" type="title"/>
          </p:nvPr>
        </p:nvSpPr>
        <p:spPr>
          <a:xfrm>
            <a:off x="2310400" y="196388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2310400" y="2805211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hasCustomPrompt="1" idx="4" type="title"/>
          </p:nvPr>
        </p:nvSpPr>
        <p:spPr>
          <a:xfrm>
            <a:off x="2310400" y="331614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6"/>
          <p:cNvSpPr txBox="1"/>
          <p:nvPr>
            <p:ph idx="5" type="subTitle"/>
          </p:nvPr>
        </p:nvSpPr>
        <p:spPr>
          <a:xfrm>
            <a:off x="2310400" y="4157475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hasCustomPrompt="1" type="title"/>
          </p:nvPr>
        </p:nvSpPr>
        <p:spPr>
          <a:xfrm>
            <a:off x="108817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720000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7"/>
          <p:cNvSpPr txBox="1"/>
          <p:nvPr>
            <p:ph idx="2" type="subTitle"/>
          </p:nvPr>
        </p:nvSpPr>
        <p:spPr>
          <a:xfrm>
            <a:off x="720000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hasCustomPrompt="1" idx="3" type="title"/>
          </p:nvPr>
        </p:nvSpPr>
        <p:spPr>
          <a:xfrm>
            <a:off x="3788157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7"/>
          <p:cNvSpPr txBox="1"/>
          <p:nvPr>
            <p:ph idx="4" type="subTitle"/>
          </p:nvPr>
        </p:nvSpPr>
        <p:spPr>
          <a:xfrm>
            <a:off x="3420057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27"/>
          <p:cNvSpPr txBox="1"/>
          <p:nvPr>
            <p:ph idx="5" type="subTitle"/>
          </p:nvPr>
        </p:nvSpPr>
        <p:spPr>
          <a:xfrm>
            <a:off x="3420057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hasCustomPrompt="1" idx="6" type="title"/>
          </p:nvPr>
        </p:nvSpPr>
        <p:spPr>
          <a:xfrm>
            <a:off x="648821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7"/>
          <p:cNvSpPr txBox="1"/>
          <p:nvPr>
            <p:ph idx="7" type="subTitle"/>
          </p:nvPr>
        </p:nvSpPr>
        <p:spPr>
          <a:xfrm>
            <a:off x="6120115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5" name="Google Shape;195;p27"/>
          <p:cNvSpPr txBox="1"/>
          <p:nvPr>
            <p:ph idx="8" type="subTitle"/>
          </p:nvPr>
        </p:nvSpPr>
        <p:spPr>
          <a:xfrm>
            <a:off x="6120115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1" name="Google Shape;201;p28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202" name="Google Shape;202;p28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8"/>
          <p:cNvSpPr txBox="1"/>
          <p:nvPr/>
        </p:nvSpPr>
        <p:spPr>
          <a:xfrm>
            <a:off x="2105650" y="3543350"/>
            <a:ext cx="4932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91700" y="1201675"/>
            <a:ext cx="6709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5217434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1745421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5217426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1745225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928350" y="949875"/>
            <a:ext cx="41298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928350" y="2006350"/>
            <a:ext cx="41298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992400" y="949875"/>
            <a:ext cx="2688000" cy="3311400"/>
          </a:xfrm>
          <a:prstGeom prst="rect">
            <a:avLst/>
          </a:prstGeom>
          <a:noFill/>
          <a:ln>
            <a:noFill/>
          </a:ln>
          <a:effectLst>
            <a:outerShdw rotWithShape="0" algn="bl" dir="7560000" dist="142875">
              <a:schemeClr val="dk1">
                <a:alpha val="97000"/>
              </a:schemeClr>
            </a:outerShdw>
          </a:effectLst>
        </p:spPr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8" name="Google Shape;48;p8"/>
          <p:cNvGrpSpPr/>
          <p:nvPr/>
        </p:nvGrpSpPr>
        <p:grpSpPr>
          <a:xfrm>
            <a:off x="33846" y="-12"/>
            <a:ext cx="9110159" cy="5120950"/>
            <a:chOff x="33846" y="-12"/>
            <a:chExt cx="9110159" cy="5120950"/>
          </a:xfrm>
        </p:grpSpPr>
        <p:sp>
          <p:nvSpPr>
            <p:cNvPr id="49" name="Google Shape;49;p8"/>
            <p:cNvSpPr/>
            <p:nvPr/>
          </p:nvSpPr>
          <p:spPr>
            <a:xfrm>
              <a:off x="8833205" y="-12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3846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402418" y="17398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460914" y="17172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8460918" y="44993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2821494" y="1582288"/>
            <a:ext cx="35010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821506" y="2667513"/>
            <a:ext cx="35010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9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59" name="Google Shape;59;p9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713125" y="3954975"/>
            <a:ext cx="7717800" cy="63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hyperlink" Target="https://github.com/husseinlopez/icd2024/blob/main/icd6.ipynb" TargetMode="External"/><Relationship Id="rId5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6.png"/><Relationship Id="rId6" Type="http://schemas.openxmlformats.org/officeDocument/2006/relationships/image" Target="../media/image22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Introducción a la Ciencia de Datos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Maestría en Ciencias </a:t>
            </a:r>
            <a:br>
              <a:rPr lang="en" sz="2400">
                <a:solidFill>
                  <a:schemeClr val="lt2"/>
                </a:solidFill>
              </a:rPr>
            </a:br>
            <a:r>
              <a:rPr lang="en" sz="2400">
                <a:solidFill>
                  <a:schemeClr val="lt2"/>
                </a:solidFill>
              </a:rPr>
              <a:t>de la Computación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Irvin Hussein López Nava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 b="1764" l="0" r="0" t="1270"/>
          <a:stretch/>
        </p:blipFill>
        <p:spPr>
          <a:xfrm>
            <a:off x="7391000" y="348450"/>
            <a:ext cx="1351601" cy="13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75" y="3475225"/>
            <a:ext cx="1351599" cy="1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0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¿Cuándo debe usarse el aumento?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AutoNum type="arabicPeriod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Para evitar que los modelos se “sobreajusten” a los datos originales.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AutoNum type="arabicPeriod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conjunto de entrenamiento inicial es demasiado pequeño.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AutoNum type="arabicPeriod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Para mejorar la precisión del modelo.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AutoNum type="arabicPeriod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Para reducir el coste operativo de etiquetado y limpieza del conjunto de datos sin procesar.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Nota 1.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El </a:t>
            </a: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aumento de datos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puede realizarse en las distintas etapas del proceso de Ciencia de Datos.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Nota 2.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No se limita a imágenes, también puede aplicarse a video, audio, otras series de tiempo, texto, etc.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1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¿Cuáles serían las limitaciones?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</a:t>
            </a: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sesgos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del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conjunto de datos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original </a:t>
            </a:r>
            <a:r>
              <a:rPr b="1" lang="en" sz="1600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persisten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en los </a:t>
            </a:r>
            <a:r>
              <a:rPr b="1" lang="en" sz="1600">
                <a:solidFill>
                  <a:srgbClr val="0C58D3"/>
                </a:solidFill>
                <a:latin typeface="Albert Sans"/>
                <a:ea typeface="Albert Sans"/>
                <a:cs typeface="Albert Sans"/>
                <a:sym typeface="Albert Sans"/>
              </a:rPr>
              <a:t>datos aumentados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Garantizar la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calidad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del aumento de datos es </a:t>
            </a:r>
            <a:r>
              <a:rPr lang="en" sz="16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costoso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Igual de costoso si no se aplica adecuadamente.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requiere investigación y desarrollo para construir técnicas avanzadas para cada tipo de datos.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Por ejemplo, la generación de imágenes de alta resolución mediante GANs puede resultar complicada.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Encontrar un método eficaz de </a:t>
            </a:r>
            <a:r>
              <a:rPr b="1" lang="en" sz="1600">
                <a:solidFill>
                  <a:srgbClr val="0C58D3"/>
                </a:solidFill>
                <a:latin typeface="Albert Sans"/>
                <a:ea typeface="Albert Sans"/>
                <a:cs typeface="Albert Sans"/>
                <a:sym typeface="Albert Sans"/>
              </a:rPr>
              <a:t>aumento de datos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puede resultar complicado.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2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Aumento de imágenes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Transformaciones geométricas: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girar, recortar, rotar, trasladar, escalar, etc.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Transformaciones del espacio de color: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cambiar los canales de color RGB, el contraste, el brillo, entre otros.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Filtros de núcleo: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cambiar la nitidez o el desenfoque de la imagen.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Borrado e inserción: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borrar alguna parte de la imagen original, o insertar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píxeles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de forma aleatoria.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●"/>
            </a:pP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Mezcla de imágenes: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mezclar varias imágenes; originales o adicionales.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Nota: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tener cuidado al aplicar múltiples transformaciones a las mismas imágenes, ya que esto puede reducir el rendimiento de los modelos.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76" y="250500"/>
            <a:ext cx="5860449" cy="44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3"/>
          <p:cNvSpPr txBox="1"/>
          <p:nvPr/>
        </p:nvSpPr>
        <p:spPr>
          <a:xfrm>
            <a:off x="-38525" y="47773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</a:rPr>
              <a:t>https://towardsdatascience.com/complete-guide-to-data-augmentation-for-computer-vision-1abe4063ad07</a:t>
            </a:r>
            <a:endParaRPr sz="800">
              <a:solidFill>
                <a:srgbClr val="00C3B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/>
        </p:nvSpPr>
        <p:spPr>
          <a:xfrm>
            <a:off x="-38525" y="47773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</a:rPr>
              <a:t>https://towardsdatascience.com/complete-guide-to-data-augmentation-for-computer-vision-1abe4063ad07</a:t>
            </a:r>
            <a:endParaRPr sz="800">
              <a:solidFill>
                <a:srgbClr val="00C3B1"/>
              </a:solidFill>
            </a:endParaRPr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689" y="534050"/>
            <a:ext cx="5184626" cy="38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85" y="658675"/>
            <a:ext cx="6305424" cy="391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/>
        </p:nvSpPr>
        <p:spPr>
          <a:xfrm>
            <a:off x="-38525" y="47773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</a:rPr>
              <a:t>https://towardsdatascience.com/complete-guide-to-data-augmentation-for-computer-vision-1abe4063ad07</a:t>
            </a:r>
            <a:endParaRPr sz="800">
              <a:solidFill>
                <a:srgbClr val="00C3B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6"/>
          <p:cNvSpPr txBox="1"/>
          <p:nvPr/>
        </p:nvSpPr>
        <p:spPr>
          <a:xfrm>
            <a:off x="-38525" y="47773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</a:rPr>
              <a:t>https://towardsdatascience.com/complete-guide-to-data-augmentation-for-computer-vision-1abe4063ad07</a:t>
            </a:r>
            <a:endParaRPr sz="800">
              <a:solidFill>
                <a:srgbClr val="00C3B1"/>
              </a:solidFill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312" y="636448"/>
            <a:ext cx="7283374" cy="38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47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Aumento de audio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48" name="Google Shape;348;p47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Noise injection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añade ruido gaussiano o aleatorio a las señales originales.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Shifting: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desplaza el audio a la izquierda (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fast-forward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) o a la derecha con segundos aleatorios.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Changing the speed: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‘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estira’ las series temporales a una velocidad fija.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Changing the pitch: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cambia aleatoriamente el tono del audio.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Nota: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efectos de audio que se aplican digitalmente a la voz, o a los canales de música pueden considerarse aumento o síntesis de audio.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000" y="152400"/>
            <a:ext cx="49079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37" y="439425"/>
            <a:ext cx="7290527" cy="426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827" y="523150"/>
            <a:ext cx="7188348" cy="40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362075"/>
            <a:ext cx="59626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2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Aumento de texto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79" name="Google Shape;379;p52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Word or sentence shuffling: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cambiar aleatoriamente la posición de una palabra o frase.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¿por qué no cambiar letras?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Word replacement: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sustituir palabras por sinónimos.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Una técnica de esta familia es Back-translation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Syntax-tree manipulation: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parafrasear a nivel frase.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Random word insertion and </a:t>
            </a: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deletion</a:t>
            </a:r>
            <a:r>
              <a:rPr b="1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inserts words at random.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Nota: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tomar en cuenta que los lenguajes naturales tienen reglas gramaticales, como la morfología, sintaxis, semántica y fonética.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53"/>
          <p:cNvPicPr preferRelativeResize="0"/>
          <p:nvPr/>
        </p:nvPicPr>
        <p:blipFill rotWithShape="1">
          <a:blip r:embed="rId3">
            <a:alphaModFix/>
          </a:blip>
          <a:srcRect b="0" l="0" r="0" t="2486"/>
          <a:stretch/>
        </p:blipFill>
        <p:spPr>
          <a:xfrm>
            <a:off x="1671550" y="1086875"/>
            <a:ext cx="5800899" cy="296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75" y="654289"/>
            <a:ext cx="7718052" cy="38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76" y="1356362"/>
            <a:ext cx="4069374" cy="24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325" y="1589675"/>
            <a:ext cx="3579824" cy="19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62" y="339125"/>
            <a:ext cx="7407476" cy="44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583888"/>
            <a:ext cx="9144000" cy="21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7"/>
          <p:cNvPicPr preferRelativeResize="0"/>
          <p:nvPr/>
        </p:nvPicPr>
        <p:blipFill rotWithShape="1">
          <a:blip r:embed="rId4">
            <a:alphaModFix/>
          </a:blip>
          <a:srcRect b="55943" l="0" r="0" t="0"/>
          <a:stretch/>
        </p:blipFill>
        <p:spPr>
          <a:xfrm>
            <a:off x="344150" y="807487"/>
            <a:ext cx="3906126" cy="124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7"/>
          <p:cNvSpPr txBox="1"/>
          <p:nvPr/>
        </p:nvSpPr>
        <p:spPr>
          <a:xfrm>
            <a:off x="0" y="479275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</a:rPr>
              <a:t>https://paperswithcode.com/paper/selective-text-augmentation-with-word-roles</a:t>
            </a:r>
            <a:endParaRPr sz="800">
              <a:solidFill>
                <a:srgbClr val="00C3B1"/>
              </a:solidFill>
            </a:endParaRPr>
          </a:p>
        </p:txBody>
      </p:sp>
      <p:pic>
        <p:nvPicPr>
          <p:cNvPr id="413" name="Google Shape;413;p57"/>
          <p:cNvPicPr preferRelativeResize="0"/>
          <p:nvPr/>
        </p:nvPicPr>
        <p:blipFill rotWithShape="1">
          <a:blip r:embed="rId4">
            <a:alphaModFix/>
          </a:blip>
          <a:srcRect b="0" l="0" r="0" t="44190"/>
          <a:stretch/>
        </p:blipFill>
        <p:spPr>
          <a:xfrm>
            <a:off x="4735050" y="640899"/>
            <a:ext cx="3906126" cy="158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58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¿Cómo saber si aplicar o no el aumento?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20" name="Google Shape;420;p58"/>
          <p:cNvSpPr/>
          <p:nvPr/>
        </p:nvSpPr>
        <p:spPr>
          <a:xfrm flipH="1" rot="711409">
            <a:off x="5600418" y="2932674"/>
            <a:ext cx="1195814" cy="50895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21" name="Google Shape;421;p58"/>
          <p:cNvSpPr/>
          <p:nvPr/>
        </p:nvSpPr>
        <p:spPr>
          <a:xfrm rot="-711409">
            <a:off x="4466444" y="2932674"/>
            <a:ext cx="1195814" cy="50895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22" name="Google Shape;422;p58"/>
          <p:cNvSpPr/>
          <p:nvPr/>
        </p:nvSpPr>
        <p:spPr>
          <a:xfrm flipH="1" rot="711409">
            <a:off x="3323192" y="2932674"/>
            <a:ext cx="1195814" cy="50895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423" name="Google Shape;423;p58"/>
          <p:cNvGrpSpPr/>
          <p:nvPr/>
        </p:nvGrpSpPr>
        <p:grpSpPr>
          <a:xfrm>
            <a:off x="3737725" y="2982230"/>
            <a:ext cx="1515911" cy="893085"/>
            <a:chOff x="3021969" y="2541798"/>
            <a:chExt cx="1712700" cy="1009021"/>
          </a:xfrm>
        </p:grpSpPr>
        <p:sp>
          <p:nvSpPr>
            <p:cNvPr id="424" name="Google Shape;424;p58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25" name="Google Shape;425;p58"/>
            <p:cNvSpPr/>
            <p:nvPr/>
          </p:nvSpPr>
          <p:spPr>
            <a:xfrm>
              <a:off x="3021969" y="3069019"/>
              <a:ext cx="1712700" cy="481800"/>
            </a:xfrm>
            <a:prstGeom prst="roundRect">
              <a:avLst>
                <a:gd fmla="val 4485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26" name="Google Shape;426;p58"/>
            <p:cNvSpPr txBox="1"/>
            <p:nvPr/>
          </p:nvSpPr>
          <p:spPr>
            <a:xfrm>
              <a:off x="3066230" y="3106219"/>
              <a:ext cx="16242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Epilogue"/>
                  <a:ea typeface="Epilogue"/>
                  <a:cs typeface="Epilogue"/>
                  <a:sym typeface="Epilogue"/>
                </a:rPr>
                <a:t>Necesidad?</a:t>
              </a:r>
              <a:endParaRPr sz="130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427" name="Google Shape;427;p58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428" name="Google Shape;428;p58"/>
          <p:cNvSpPr/>
          <p:nvPr/>
        </p:nvSpPr>
        <p:spPr>
          <a:xfrm rot="-711409">
            <a:off x="2195368" y="2932674"/>
            <a:ext cx="1195814" cy="50895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429" name="Google Shape;429;p58"/>
          <p:cNvGrpSpPr/>
          <p:nvPr/>
        </p:nvGrpSpPr>
        <p:grpSpPr>
          <a:xfrm>
            <a:off x="2598775" y="1968226"/>
            <a:ext cx="1515911" cy="965838"/>
            <a:chOff x="1637475" y="1375477"/>
            <a:chExt cx="1712700" cy="1091219"/>
          </a:xfrm>
        </p:grpSpPr>
        <p:sp>
          <p:nvSpPr>
            <p:cNvPr id="430" name="Google Shape;430;p58"/>
            <p:cNvSpPr/>
            <p:nvPr/>
          </p:nvSpPr>
          <p:spPr>
            <a:xfrm>
              <a:off x="1637475" y="1375477"/>
              <a:ext cx="1712700" cy="548100"/>
            </a:xfrm>
            <a:prstGeom prst="roundRect">
              <a:avLst>
                <a:gd fmla="val 4485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31" name="Google Shape;431;p58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32" name="Google Shape;432;p58"/>
            <p:cNvSpPr txBox="1"/>
            <p:nvPr/>
          </p:nvSpPr>
          <p:spPr>
            <a:xfrm>
              <a:off x="1681735" y="1437190"/>
              <a:ext cx="16242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Epilogue"/>
                  <a:ea typeface="Epilogue"/>
                  <a:cs typeface="Epilogue"/>
                  <a:sym typeface="Epilogue"/>
                </a:rPr>
                <a:t>Sentido común</a:t>
              </a:r>
              <a:endParaRPr sz="130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433" name="Google Shape;433;p58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434" name="Google Shape;434;p58"/>
          <p:cNvGrpSpPr/>
          <p:nvPr/>
        </p:nvGrpSpPr>
        <p:grpSpPr>
          <a:xfrm>
            <a:off x="4891985" y="1770998"/>
            <a:ext cx="1515911" cy="1162972"/>
            <a:chOff x="1637475" y="1219942"/>
            <a:chExt cx="1712700" cy="1246754"/>
          </a:xfrm>
        </p:grpSpPr>
        <p:sp>
          <p:nvSpPr>
            <p:cNvPr id="435" name="Google Shape;435;p58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36" name="Google Shape;436;p58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37" name="Google Shape;437;p58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Epilogue"/>
                  <a:ea typeface="Epilogue"/>
                  <a:cs typeface="Epilogue"/>
                  <a:sym typeface="Epilogue"/>
                </a:rPr>
                <a:t>Expertiz en el dominio</a:t>
              </a:r>
              <a:endParaRPr sz="130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438" name="Google Shape;438;p58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439" name="Google Shape;439;p58"/>
          <p:cNvSpPr txBox="1"/>
          <p:nvPr/>
        </p:nvSpPr>
        <p:spPr>
          <a:xfrm>
            <a:off x="3359738" y="4420450"/>
            <a:ext cx="47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Un vistazo en el dominio de las imágenes…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59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Primero, sentido común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250" y="1652526"/>
            <a:ext cx="3097349" cy="309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>
            <p:ph idx="2" type="subTitle"/>
          </p:nvPr>
        </p:nvSpPr>
        <p:spPr>
          <a:xfrm>
            <a:off x="717600" y="1896225"/>
            <a:ext cx="3719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Existen demasiados tipos de </a:t>
            </a:r>
            <a:r>
              <a:rPr b="1" lang="en" sz="1500">
                <a:solidFill>
                  <a:srgbClr val="0C58D3"/>
                </a:solidFill>
              </a:rPr>
              <a:t>aumentos</a:t>
            </a:r>
            <a:r>
              <a:rPr lang="en" sz="1500"/>
              <a:t>. </a:t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Hay que parar con las modificaciones antes de que la imagen se vuelva visualmente irreconocible.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 el ser humano no puede entender lo que hay en la imagen, ¿cómo podría hacerlo una máquina?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2</a:t>
            </a:r>
            <a:r>
              <a:rPr lang="en" sz="4800">
                <a:solidFill>
                  <a:schemeClr val="lt2"/>
                </a:solidFill>
              </a:rPr>
              <a:t>.2 </a:t>
            </a:r>
            <a:r>
              <a:rPr lang="en" sz="4800"/>
              <a:t>Aumento de datos</a:t>
            </a:r>
            <a:endParaRPr sz="2500"/>
          </a:p>
        </p:txBody>
      </p:sp>
      <p:sp>
        <p:nvSpPr>
          <p:cNvPr id="235" name="Google Shape;235;p33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125" y="702723"/>
            <a:ext cx="5827749" cy="30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0"/>
          <p:cNvSpPr txBox="1"/>
          <p:nvPr/>
        </p:nvSpPr>
        <p:spPr>
          <a:xfrm>
            <a:off x="1658125" y="3725375"/>
            <a:ext cx="58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6A28"/>
                </a:solidFill>
                <a:latin typeface="Epilogue"/>
                <a:ea typeface="Epilogue"/>
                <a:cs typeface="Epilogue"/>
                <a:sym typeface="Epilogue"/>
              </a:rPr>
              <a:t>How much </a:t>
            </a:r>
            <a:r>
              <a:rPr b="1" lang="en">
                <a:solidFill>
                  <a:srgbClr val="E76A28"/>
                </a:solidFill>
                <a:latin typeface="Epilogue"/>
                <a:ea typeface="Epilogue"/>
                <a:cs typeface="Epilogue"/>
                <a:sym typeface="Epilogue"/>
              </a:rPr>
              <a:t>data augmentation</a:t>
            </a:r>
            <a:r>
              <a:rPr lang="en">
                <a:solidFill>
                  <a:srgbClr val="E76A28"/>
                </a:solidFill>
                <a:latin typeface="Epilogue"/>
                <a:ea typeface="Epilogue"/>
                <a:cs typeface="Epilogue"/>
                <a:sym typeface="Epilogue"/>
              </a:rPr>
              <a:t> is too much?</a:t>
            </a:r>
            <a:endParaRPr>
              <a:solidFill>
                <a:srgbClr val="E76A2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55" name="Google Shape;455;p60"/>
          <p:cNvSpPr txBox="1"/>
          <p:nvPr/>
        </p:nvSpPr>
        <p:spPr>
          <a:xfrm>
            <a:off x="25" y="479275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</a:rPr>
              <a:t>https://www.v7labs.com/blog/data-augmentation-guide</a:t>
            </a:r>
            <a:endParaRPr sz="800">
              <a:solidFill>
                <a:srgbClr val="00C3B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61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Necesidad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62" name="Google Shape;462;p61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Si trabajamos en conducción autónoma de autos. ¿Se deberían utilizar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Horizontal Flips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en para aumentar los </a:t>
            </a: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datos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?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Pues depende. ¿Se espera que el sistema vea imágenes al revés?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3" name="Google Shape;4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12" y="2660300"/>
            <a:ext cx="5286376" cy="20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62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Expertiz en el dominio</a:t>
            </a:r>
            <a:endParaRPr b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Dependiendo del ámbito de estudio, el </a:t>
            </a: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aumento de dato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 tiene sentido o no.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Por ejemplo, cuando se trabaja con imágenes satelitales, una buena elección para los aumentos sería el recorte, las rotaciones, los reflejos y la escala. Ya que no introducen distorsiones en objetos como edificios.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71" name="Google Shape;4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950" y="2882475"/>
            <a:ext cx="5598110" cy="18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Expertiz en el dominio</a:t>
            </a:r>
            <a:endParaRPr b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78" name="Google Shape;478;p63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Por otro lado, cuando se trabaja con imágenes médicas, una mejor opción serían las transformaciones de color, ya que otras podrían no tener sentido.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79" name="Google Shape;4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86" y="2568275"/>
            <a:ext cx="5431625" cy="18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Caso de estudio</a:t>
            </a:r>
            <a:endParaRPr sz="4800"/>
          </a:p>
        </p:txBody>
      </p:sp>
      <p:sp>
        <p:nvSpPr>
          <p:cNvPr id="485" name="Google Shape;485;p64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4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4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65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Eventos violentos</a:t>
            </a:r>
            <a:endParaRPr b="1" sz="24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95" name="Google Shape;495;p65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</a:t>
            </a:r>
            <a:r>
              <a:rPr b="1" lang="en" sz="1600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violencia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tiene efectos negativos evidentes en quienes la presencian o experimentan, como una mayor incidencia de depresión, ansiedad y trastorno de estrés postraumático, entre otros.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Además, los sucesos </a:t>
            </a:r>
            <a:r>
              <a:rPr b="1" lang="en" sz="1500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violentos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tienen un alto impacto para los gobiernos, ya que son los encargados de garantizar la seguridad a su población.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Por ello, la detección y seguimiento de eventos relacionados con la violencia es fundamental.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este contexto, las </a:t>
            </a: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redes sociales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constituyen una valiosa fuente de información para la detección y seguimiento de eventos </a:t>
            </a:r>
            <a:r>
              <a:rPr b="1" lang="en" sz="1500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violentos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ya que a menudo las personas publican la ocurrencia de eventos violentos en tiempo real.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66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Detección de eventos violentos en redes sociales</a:t>
            </a:r>
            <a:endParaRPr b="1" sz="24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objetivo de la tesis (</a:t>
            </a:r>
            <a:r>
              <a:rPr b="1" lang="en" sz="16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Esteban Ponce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) fue diseñar un método que permitiera la identificación de publicaciones de eventos </a:t>
            </a:r>
            <a:r>
              <a:rPr b="1" lang="en" sz="1600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violentos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español y en Twitter,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partir de información multimodal y técnicas de aumento de datos que mejoren el rendimiento de los métodos propuestos.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trabajo de investigación se dividió en dos fases experimentales: (i) identificación a partir de solo texto, (ii) a partir de texto e imágenes.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evaluación de los métodos se realizó utilizando los conjuntos de datos de DA-VINCIS 2022 y 2023.</a:t>
            </a:r>
            <a:endParaRPr sz="15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8" name="Google Shape;5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50" y="670350"/>
            <a:ext cx="8137099" cy="380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688" y="290675"/>
            <a:ext cx="6704624" cy="45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252" y="529287"/>
            <a:ext cx="6737500" cy="40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1248900" y="1307100"/>
            <a:ext cx="6951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Let’s keep </a:t>
            </a:r>
            <a:r>
              <a:rPr lang="en" sz="5900">
                <a:solidFill>
                  <a:schemeClr val="lt2"/>
                </a:solidFill>
              </a:rPr>
              <a:t>talking</a:t>
            </a:r>
            <a:r>
              <a:rPr lang="en" sz="4900">
                <a:solidFill>
                  <a:schemeClr val="lt2"/>
                </a:solidFill>
              </a:rPr>
              <a:t> </a:t>
            </a:r>
            <a:endParaRPr sz="4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9E9E9E"/>
                </a:solidFill>
              </a:rPr>
              <a:t>(and listening) </a:t>
            </a:r>
            <a:endParaRPr sz="31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2"/>
                </a:solidFill>
              </a:rPr>
              <a:t>about</a:t>
            </a:r>
            <a:r>
              <a:rPr lang="en" sz="5100">
                <a:solidFill>
                  <a:schemeClr val="dk2"/>
                </a:solidFill>
              </a:rPr>
              <a:t> </a:t>
            </a:r>
            <a:endParaRPr sz="5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Data… </a:t>
            </a:r>
            <a:endParaRPr sz="6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C3B1"/>
                </a:solidFill>
              </a:rPr>
              <a:t>but aumenting</a:t>
            </a:r>
            <a:endParaRPr sz="3100">
              <a:solidFill>
                <a:srgbClr val="00C3B1"/>
              </a:solidFill>
            </a:endParaRPr>
          </a:p>
        </p:txBody>
      </p:sp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125" y="2489575"/>
            <a:ext cx="2508774" cy="18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112" y="453638"/>
            <a:ext cx="6811776" cy="423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13" y="419638"/>
            <a:ext cx="7401975" cy="43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75" y="386938"/>
            <a:ext cx="6922851" cy="436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3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 to live notebook)</a:t>
            </a:r>
            <a:endParaRPr/>
          </a:p>
        </p:txBody>
      </p:sp>
      <p:grpSp>
        <p:nvGrpSpPr>
          <p:cNvPr id="544" name="Google Shape;544;p73"/>
          <p:cNvGrpSpPr/>
          <p:nvPr/>
        </p:nvGrpSpPr>
        <p:grpSpPr>
          <a:xfrm>
            <a:off x="4213310" y="1162256"/>
            <a:ext cx="3569963" cy="2819283"/>
            <a:chOff x="5076775" y="1958876"/>
            <a:chExt cx="3353968" cy="2648707"/>
          </a:xfrm>
        </p:grpSpPr>
        <p:sp>
          <p:nvSpPr>
            <p:cNvPr id="545" name="Google Shape;545;p73"/>
            <p:cNvSpPr/>
            <p:nvPr/>
          </p:nvSpPr>
          <p:spPr>
            <a:xfrm>
              <a:off x="5076775" y="1958876"/>
              <a:ext cx="3353968" cy="2648707"/>
            </a:xfrm>
            <a:custGeom>
              <a:rect b="b" l="l" r="r" t="t"/>
              <a:pathLst>
                <a:path extrusionOk="0" h="100673" w="131696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3"/>
            <p:cNvSpPr/>
            <p:nvPr/>
          </p:nvSpPr>
          <p:spPr>
            <a:xfrm>
              <a:off x="5189425" y="2075775"/>
              <a:ext cx="3123300" cy="183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7" name="Google Shape;547;p73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4020878" y="3711662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9" name="Google Shape;549;p7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575" y="1371700"/>
            <a:ext cx="3227424" cy="18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4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r>
              <a:rPr lang="en"/>
              <a:t>!</a:t>
            </a:r>
            <a:endParaRPr/>
          </a:p>
        </p:txBody>
      </p:sp>
      <p:sp>
        <p:nvSpPr>
          <p:cNvPr id="555" name="Google Shape;555;p74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¿Alguna pregunta</a:t>
            </a: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?</a:t>
            </a:r>
            <a:endParaRPr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hussein</a:t>
            </a:r>
            <a:r>
              <a:rPr lang="en"/>
              <a:t>@cicese.mx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https://sites.google.com/view/husseinlopeznava</a:t>
            </a:r>
            <a:endParaRPr/>
          </a:p>
        </p:txBody>
      </p:sp>
      <p:grpSp>
        <p:nvGrpSpPr>
          <p:cNvPr id="556" name="Google Shape;556;p74"/>
          <p:cNvGrpSpPr/>
          <p:nvPr/>
        </p:nvGrpSpPr>
        <p:grpSpPr>
          <a:xfrm>
            <a:off x="4309559" y="2928275"/>
            <a:ext cx="525300" cy="525300"/>
            <a:chOff x="4309559" y="2928275"/>
            <a:chExt cx="525300" cy="525300"/>
          </a:xfrm>
        </p:grpSpPr>
        <p:sp>
          <p:nvSpPr>
            <p:cNvPr id="557" name="Google Shape;557;p74"/>
            <p:cNvSpPr/>
            <p:nvPr/>
          </p:nvSpPr>
          <p:spPr>
            <a:xfrm>
              <a:off x="4309559" y="2928275"/>
              <a:ext cx="525300" cy="52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8" name="Google Shape;558;p74"/>
            <p:cNvGrpSpPr/>
            <p:nvPr/>
          </p:nvGrpSpPr>
          <p:grpSpPr>
            <a:xfrm>
              <a:off x="4412298" y="3045942"/>
              <a:ext cx="320315" cy="286423"/>
              <a:chOff x="3824739" y="3890112"/>
              <a:chExt cx="208105" cy="186110"/>
            </a:xfrm>
          </p:grpSpPr>
          <p:sp>
            <p:nvSpPr>
              <p:cNvPr id="559" name="Google Shape;559;p74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74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74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2" name="Google Shape;562;p74"/>
          <p:cNvSpPr/>
          <p:nvPr/>
        </p:nvSpPr>
        <p:spPr>
          <a:xfrm>
            <a:off x="5351494" y="2928275"/>
            <a:ext cx="525300" cy="525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8040000" dist="1047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4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4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74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644" y="2368622"/>
            <a:ext cx="743125" cy="9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4"/>
          <p:cNvSpPr txBox="1"/>
          <p:nvPr/>
        </p:nvSpPr>
        <p:spPr>
          <a:xfrm>
            <a:off x="3109650" y="4409325"/>
            <a:ext cx="2924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was based on a template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Slidesgo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Flaticon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8" name="Google Shape;568;p74"/>
          <p:cNvSpPr/>
          <p:nvPr/>
        </p:nvSpPr>
        <p:spPr>
          <a:xfrm>
            <a:off x="2117000" y="3622400"/>
            <a:ext cx="49329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569" name="Google Shape;569;p74"/>
          <p:cNvGrpSpPr/>
          <p:nvPr/>
        </p:nvGrpSpPr>
        <p:grpSpPr>
          <a:xfrm>
            <a:off x="3267625" y="2928275"/>
            <a:ext cx="525300" cy="525300"/>
            <a:chOff x="3267625" y="2928275"/>
            <a:chExt cx="525300" cy="525300"/>
          </a:xfrm>
        </p:grpSpPr>
        <p:sp>
          <p:nvSpPr>
            <p:cNvPr id="570" name="Google Shape;570;p74"/>
            <p:cNvSpPr/>
            <p:nvPr/>
          </p:nvSpPr>
          <p:spPr>
            <a:xfrm>
              <a:off x="3267625" y="2928275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1" name="Google Shape;571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4868" y="3049982"/>
              <a:ext cx="310799" cy="3108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chemeClr val="accent6">
                  <a:alpha val="50000"/>
                </a:schemeClr>
              </a:outerShdw>
            </a:effectLst>
          </p:spPr>
        </p:pic>
      </p:grpSp>
      <p:pic>
        <p:nvPicPr>
          <p:cNvPr id="572" name="Google Shape;57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750" y="3054096"/>
            <a:ext cx="310799" cy="2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85" y="2207626"/>
            <a:ext cx="1308768" cy="1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271125" y="225"/>
            <a:ext cx="9797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/>
        </p:nvSpPr>
        <p:spPr>
          <a:xfrm>
            <a:off x="0" y="1094100"/>
            <a:ext cx="4732800" cy="292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¿</a:t>
            </a:r>
            <a:r>
              <a:rPr b="1" lang="en" sz="6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Qué</a:t>
            </a:r>
            <a:r>
              <a:rPr b="1" lang="en" sz="5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es</a:t>
            </a:r>
            <a:r>
              <a:rPr b="1" lang="en" sz="50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5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el </a:t>
            </a:r>
            <a:r>
              <a:rPr b="1" lang="en" sz="55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aumento</a:t>
            </a: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 de </a:t>
            </a:r>
            <a:r>
              <a:rPr b="1" lang="en" sz="63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Datos</a:t>
            </a:r>
            <a:r>
              <a:rPr b="1" lang="en" sz="5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?</a:t>
            </a:r>
            <a:endParaRPr b="1" sz="50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2" type="subTitle"/>
          </p:nvPr>
        </p:nvSpPr>
        <p:spPr>
          <a:xfrm>
            <a:off x="3347525" y="2004950"/>
            <a:ext cx="24264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una técnica de aprendizaje automático que se utiliza para reducir el sobreajuste al entrenar un modelo de aprendizaje automático, entrenando modelos en varias copias ligeramente modificadas de datos existentes.</a:t>
            </a:r>
            <a:endParaRPr sz="1200"/>
          </a:p>
        </p:txBody>
      </p:sp>
      <p:sp>
        <p:nvSpPr>
          <p:cNvPr id="258" name="Google Shape;258;p36"/>
          <p:cNvSpPr txBox="1"/>
          <p:nvPr>
            <p:ph idx="5" type="subTitle"/>
          </p:nvPr>
        </p:nvSpPr>
        <p:spPr>
          <a:xfrm>
            <a:off x="6003695" y="2004955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una técnica utilizada en el aprendizaje automático que consiste en generar artificialmente nuevos datos a partir de un conjunto de datos existente. En otras palabras, es como hacer copias de tus datos pero con algunas modificaciones para que parezcan diferentes.</a:t>
            </a:r>
            <a:endParaRPr sz="1200"/>
          </a:p>
        </p:txBody>
      </p:sp>
      <p:sp>
        <p:nvSpPr>
          <p:cNvPr id="259" name="Google Shape;259;p36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Definiciones</a:t>
            </a:r>
            <a:endParaRPr/>
          </a:p>
        </p:txBody>
      </p:sp>
      <p:sp>
        <p:nvSpPr>
          <p:cNvPr id="260" name="Google Shape;260;p36"/>
          <p:cNvSpPr txBox="1"/>
          <p:nvPr>
            <p:ph idx="1" type="subTitle"/>
          </p:nvPr>
        </p:nvSpPr>
        <p:spPr>
          <a:xfrm>
            <a:off x="965245" y="2004954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Es una técnica en el aprendizaje automático que consiste en aplicar transformaciones a los datos de entrenamiento originales para generar nuevas muestras similares. Esto aumenta la diversidad de los datos y ayuda a los modelos a generalizar mejor y evitar el sobreajuste.</a:t>
            </a:r>
            <a:endParaRPr sz="1200"/>
          </a:p>
        </p:txBody>
      </p:sp>
      <p:sp>
        <p:nvSpPr>
          <p:cNvPr id="261" name="Google Shape;261;p36"/>
          <p:cNvSpPr txBox="1"/>
          <p:nvPr>
            <p:ph idx="7" type="subTitle"/>
          </p:nvPr>
        </p:nvSpPr>
        <p:spPr>
          <a:xfrm>
            <a:off x="965251" y="12622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ChatGPT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2" name="Google Shape;262;p36"/>
          <p:cNvSpPr txBox="1"/>
          <p:nvPr>
            <p:ph idx="8" type="subTitle"/>
          </p:nvPr>
        </p:nvSpPr>
        <p:spPr>
          <a:xfrm>
            <a:off x="3485566" y="12622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Wikipedia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" name="Google Shape;263;p36"/>
          <p:cNvSpPr txBox="1"/>
          <p:nvPr>
            <p:ph idx="9" type="subTitle"/>
          </p:nvPr>
        </p:nvSpPr>
        <p:spPr>
          <a:xfrm>
            <a:off x="6007955" y="12622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Gemini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5933650" y="4422300"/>
            <a:ext cx="231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https://gemini.google.com/</a:t>
            </a:r>
            <a:endParaRPr sz="1000">
              <a:solidFill>
                <a:srgbClr val="00C3B1"/>
              </a:solidFill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3656125" y="4422300"/>
            <a:ext cx="183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https://en.wikipedia.org/wiki/Data_augmentation</a:t>
            </a:r>
            <a:endParaRPr sz="1000">
              <a:solidFill>
                <a:srgbClr val="00C3B1"/>
              </a:solidFill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1137900" y="4422300"/>
            <a:ext cx="18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https://chat.openai.com/</a:t>
            </a:r>
            <a:endParaRPr sz="1000">
              <a:solidFill>
                <a:srgbClr val="00C3B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7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¿Solo a partir de aprendizaje automático?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aumento de datos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es una técnica para aumentar artificialmente el conjunto de </a:t>
            </a:r>
            <a:r>
              <a:rPr b="1"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datos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(entrenamiento) mediante la creación de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copias modificadas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de un conjunto de datos </a:t>
            </a:r>
            <a:r>
              <a:rPr b="1" lang="en" sz="16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existente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Incluye realizar pequeños cambios </a:t>
            </a:r>
            <a:b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el conjunto de datos o utilizar </a:t>
            </a:r>
            <a:b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aprendizaje para generar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nuevos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puntos de datos.</a:t>
            </a:r>
            <a:endParaRPr sz="15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825" y="2832425"/>
            <a:ext cx="3762952" cy="17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8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Datos aumentados vs Datos sintéticos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81" name="Google Shape;281;p38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</a:t>
            </a:r>
            <a:r>
              <a:rPr b="1" lang="en"/>
              <a:t>datos sintéticos</a:t>
            </a:r>
            <a:r>
              <a:rPr lang="en"/>
              <a:t> se generan artificialmente sin utilizar el conjunto de datos original.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menudo se utilizan DNNs (Redes Neuronales Profundas), GANs (Redes Generativas Adversariales), y Transformers.</a:t>
            </a:r>
            <a:endParaRPr/>
          </a:p>
        </p:txBody>
      </p:sp>
      <p:sp>
        <p:nvSpPr>
          <p:cNvPr id="282" name="Google Shape;282;p38"/>
          <p:cNvSpPr txBox="1"/>
          <p:nvPr>
            <p:ph idx="2" type="subTitle"/>
          </p:nvPr>
        </p:nvSpPr>
        <p:spPr>
          <a:xfrm>
            <a:off x="10579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</a:t>
            </a:r>
            <a:r>
              <a:rPr b="1" lang="en"/>
              <a:t>datos aumentados</a:t>
            </a:r>
            <a:r>
              <a:rPr lang="en"/>
              <a:t> se obtienen a partir de los datos originales con algunos cambios menores.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el caso del aumento de imágenes, se realizan transformaciones geométricas y del espacio de color (volteo, cambio de tamaño, recorte, brillo, contraste).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137" y="198550"/>
            <a:ext cx="1523725" cy="199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012" y="613800"/>
            <a:ext cx="1523725" cy="199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713" y="2755993"/>
            <a:ext cx="1594230" cy="19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7397" y="828050"/>
            <a:ext cx="1485100" cy="20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5200" y="2820524"/>
            <a:ext cx="2769218" cy="22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ory Calculus - Bachelor of Arts in Mathematics by Slidesgo">
  <a:themeElements>
    <a:clrScheme name="Simple Light">
      <a:dk1>
        <a:srgbClr val="112158"/>
      </a:dk1>
      <a:lt1>
        <a:srgbClr val="FAFAFA"/>
      </a:lt1>
      <a:dk2>
        <a:srgbClr val="3C51A9"/>
      </a:dk2>
      <a:lt2>
        <a:srgbClr val="7697CE"/>
      </a:lt2>
      <a:accent1>
        <a:srgbClr val="BED6EA"/>
      </a:accent1>
      <a:accent2>
        <a:srgbClr val="D3E5FD"/>
      </a:accent2>
      <a:accent3>
        <a:srgbClr val="E7E7E7"/>
      </a:accent3>
      <a:accent4>
        <a:srgbClr val="FDFEFD"/>
      </a:accent4>
      <a:accent5>
        <a:srgbClr val="F9F8FB"/>
      </a:accent5>
      <a:accent6>
        <a:srgbClr val="FFFFFF"/>
      </a:accent6>
      <a:hlink>
        <a:srgbClr val="1121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